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54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e-sfera.hr/prelistaj-udzbenik/260e5885-7091-4297-a390-2e8777f0101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ZRAKA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73CE1D2A-3264-48F2-8BE2-B51127DE018D}"/>
              </a:ext>
            </a:extLst>
          </p:cNvPr>
          <p:cNvSpPr txBox="1"/>
          <p:nvPr/>
        </p:nvSpPr>
        <p:spPr>
          <a:xfrm>
            <a:off x="539552" y="119675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71623C-E6DC-41FD-B523-479AC251F076}"/>
              </a:ext>
            </a:extLst>
          </p:cNvPr>
          <p:cNvSpPr/>
          <p:nvPr/>
        </p:nvSpPr>
        <p:spPr>
          <a:xfrm>
            <a:off x="611560" y="1844823"/>
            <a:ext cx="7920880" cy="3198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 smtClean="0"/>
              <a:t>Izlazna kartica</a:t>
            </a:r>
          </a:p>
          <a:p>
            <a:pPr marL="342900" indent="-342900">
              <a:buAutoNum type="arabicPeriod"/>
            </a:pPr>
            <a:r>
              <a:rPr lang="hr-HR" sz="2800" dirty="0" smtClean="0"/>
              <a:t>Usporedite </a:t>
            </a:r>
            <a:r>
              <a:rPr lang="hr-HR" sz="2800" dirty="0"/>
              <a:t>mahovinu i hrast te objasnite zašto kažemo da je hrast prava kopnena biljka.</a:t>
            </a:r>
          </a:p>
          <a:p>
            <a:pPr marL="342900" indent="-342900">
              <a:buAutoNum type="arabicPeriod"/>
            </a:pPr>
            <a:r>
              <a:rPr lang="hr-HR" sz="2800" dirty="0"/>
              <a:t>Navedite prilagodbe žabe kopnenom načinu života.</a:t>
            </a:r>
          </a:p>
          <a:p>
            <a:pPr marL="342900" indent="-342900">
              <a:buAutoNum type="arabicPeriod"/>
            </a:pPr>
            <a:r>
              <a:rPr lang="hr-HR" sz="2800" dirty="0"/>
              <a:t>Opišite prilagodbe guštera kopnenom načinu života.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912EC0B6-4D1B-484A-BE05-EB4F372EE684}"/>
              </a:ext>
            </a:extLst>
          </p:cNvPr>
          <p:cNvSpPr txBox="1"/>
          <p:nvPr/>
        </p:nvSpPr>
        <p:spPr>
          <a:xfrm>
            <a:off x="755576" y="530120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Dok pojedini učenik odgovara na postavljeno pitanje, ostali dižu palac gore – ukoliko su odgovor znali, vodoravno – ukoliko su ga znali površno i palac dolje – ukoliko nisu znali odgovoriti na postavljeno pitanje.</a:t>
            </a:r>
          </a:p>
        </p:txBody>
      </p:sp>
      <p:pic>
        <p:nvPicPr>
          <p:cNvPr id="5124" name="Picture 4" descr="Retro, Floral, Flowers, Decorative, Ornamental, Art">
            <a:extLst>
              <a:ext uri="{FF2B5EF4-FFF2-40B4-BE49-F238E27FC236}">
                <a16:creationId xmlns:a16="http://schemas.microsoft.com/office/drawing/2014/main" xmlns="" id="{B6A65C6A-E4B3-4A34-9F9F-69B22DA9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167" y="5085184"/>
            <a:ext cx="1612833" cy="15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323528" y="119675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Kako je živjeti u zraku 1.dio</a:t>
            </a:r>
          </a:p>
        </p:txBody>
      </p:sp>
      <p:pic>
        <p:nvPicPr>
          <p:cNvPr id="3" name="Picture 2" descr="Hummingbird, Bird, Flight, Avian, Feathers, Fly">
            <a:extLst>
              <a:ext uri="{FF2B5EF4-FFF2-40B4-BE49-F238E27FC236}">
                <a16:creationId xmlns:a16="http://schemas.microsoft.com/office/drawing/2014/main" xmlns="" id="{45808716-9C8D-435E-8229-7C836B0E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372200" cy="45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3853421" cy="247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85560093-3AD6-4F25-8FEC-562F1C30A6BD}"/>
              </a:ext>
            </a:extLst>
          </p:cNvPr>
          <p:cNvSpPr/>
          <p:nvPr/>
        </p:nvSpPr>
        <p:spPr>
          <a:xfrm>
            <a:off x="323528" y="1268760"/>
            <a:ext cx="4320480" cy="1148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kretanje, disanje, prilagodba, životni uvjeti, plivaći mjehur, gustoća vode, promjenjivost</a:t>
            </a:r>
          </a:p>
        </p:txBody>
      </p:sp>
      <p:pic>
        <p:nvPicPr>
          <p:cNvPr id="2052" name="Picture 4" descr="Leonardo Da Vinci, Portrait, Line Art, Renaissance">
            <a:extLst>
              <a:ext uri="{FF2B5EF4-FFF2-40B4-BE49-F238E27FC236}">
                <a16:creationId xmlns:a16="http://schemas.microsoft.com/office/drawing/2014/main" xmlns="" id="{6E835209-8CB3-4236-BC13-70D95D11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023199" cy="22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C36CFD33-8DD1-4601-9E9B-E2E6163EB01D}"/>
              </a:ext>
            </a:extLst>
          </p:cNvPr>
          <p:cNvSpPr/>
          <p:nvPr/>
        </p:nvSpPr>
        <p:spPr>
          <a:xfrm>
            <a:off x="4139952" y="2492896"/>
            <a:ext cx="4608512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Let ptica izučavao je punih 25 godina. Konstruirao je letjelicu koja je oponašala ptičja krila te pokušao njome letjeti. Nije uspio. Razmislite i olujom ideja navedite razlog njegova neuspjeha.</a:t>
            </a:r>
          </a:p>
        </p:txBody>
      </p:sp>
      <p:sp>
        <p:nvSpPr>
          <p:cNvPr id="7" name="Oblačić: strelica prema gore 6">
            <a:extLst>
              <a:ext uri="{FF2B5EF4-FFF2-40B4-BE49-F238E27FC236}">
                <a16:creationId xmlns:a16="http://schemas.microsoft.com/office/drawing/2014/main" xmlns="" id="{9DBD6CE4-2FED-4778-9253-7C28D3396C51}"/>
              </a:ext>
            </a:extLst>
          </p:cNvPr>
          <p:cNvSpPr/>
          <p:nvPr/>
        </p:nvSpPr>
        <p:spPr>
          <a:xfrm>
            <a:off x="467544" y="4581128"/>
            <a:ext cx="3024335" cy="2016224"/>
          </a:xfrm>
          <a:prstGeom prst="upArrowCallout">
            <a:avLst>
              <a:gd name="adj1" fmla="val 25000"/>
              <a:gd name="adj2" fmla="val 23617"/>
              <a:gd name="adj3" fmla="val 25000"/>
              <a:gd name="adj4" fmla="val 67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/>
              <a:t>Leonardo da Vinci </a:t>
            </a:r>
            <a:r>
              <a:rPr lang="hr-HR" dirty="0"/>
              <a:t>bio je slikar, kipar, glazbenik, matematičar…Smatra se jednim od izumitelja padobrana.</a:t>
            </a:r>
          </a:p>
        </p:txBody>
      </p:sp>
    </p:spTree>
    <p:extLst>
      <p:ext uri="{BB962C8B-B14F-4D97-AF65-F5344CB8AC3E}">
        <p14:creationId xmlns:p14="http://schemas.microsoft.com/office/powerpoint/2010/main" xmlns="" val="274645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>
            <a:extLst>
              <a:ext uri="{FF2B5EF4-FFF2-40B4-BE49-F238E27FC236}">
                <a16:creationId xmlns:a16="http://schemas.microsoft.com/office/drawing/2014/main" xmlns="" id="{463FB425-3077-4186-8599-07E0D5A586E8}"/>
              </a:ext>
            </a:extLst>
          </p:cNvPr>
          <p:cNvSpPr/>
          <p:nvPr/>
        </p:nvSpPr>
        <p:spPr>
          <a:xfrm>
            <a:off x="467544" y="1196752"/>
            <a:ext cx="3168352" cy="16561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Prisjeti se, gdje se razvio prvi život na Zemlji.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3C098971-AA18-4531-80A5-D0EE1FE78C9E}"/>
              </a:ext>
            </a:extLst>
          </p:cNvPr>
          <p:cNvSpPr txBox="1"/>
          <p:nvPr/>
        </p:nvSpPr>
        <p:spPr>
          <a:xfrm>
            <a:off x="755576" y="25649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074" name="Picture 2" descr="Seaweed, Plant, Algae, Aquatic, Underwater, Natural">
            <a:extLst>
              <a:ext uri="{FF2B5EF4-FFF2-40B4-BE49-F238E27FC236}">
                <a16:creationId xmlns:a16="http://schemas.microsoft.com/office/drawing/2014/main" xmlns="" id="{104CE22A-39C4-43F3-AA48-A231FA39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1996274" cy="32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re, Plant, Tree">
            <a:extLst>
              <a:ext uri="{FF2B5EF4-FFF2-40B4-BE49-F238E27FC236}">
                <a16:creationId xmlns:a16="http://schemas.microsoft.com/office/drawing/2014/main" xmlns="" id="{081827C8-F340-4682-991B-5459C19C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618" y="2348880"/>
            <a:ext cx="3908382" cy="41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k 6">
            <a:extLst>
              <a:ext uri="{FF2B5EF4-FFF2-40B4-BE49-F238E27FC236}">
                <a16:creationId xmlns:a16="http://schemas.microsoft.com/office/drawing/2014/main" xmlns="" id="{AC1F91CF-769C-4FB5-92F8-C2C76CDF7E81}"/>
              </a:ext>
            </a:extLst>
          </p:cNvPr>
          <p:cNvSpPr/>
          <p:nvPr/>
        </p:nvSpPr>
        <p:spPr>
          <a:xfrm>
            <a:off x="2483768" y="3933056"/>
            <a:ext cx="2880320" cy="25202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Usporedi algu i prikazano stablo. Navedi po čemu se razlikuju.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6402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18BC1C6-0792-402B-A1A1-4243B113FFFA}"/>
              </a:ext>
            </a:extLst>
          </p:cNvPr>
          <p:cNvSpPr txBox="1"/>
          <p:nvPr/>
        </p:nvSpPr>
        <p:spPr>
          <a:xfrm>
            <a:off x="467544" y="1268760"/>
            <a:ext cx="46085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Prilagodbe biljaka kopnenom načinu života</a:t>
            </a:r>
          </a:p>
          <a:p>
            <a:endParaRPr lang="hr-H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Kako bi se prilagodile životu na kopnu, alge su morale razviti čvrstu </a:t>
            </a:r>
            <a:r>
              <a:rPr lang="hr-HR" sz="2400" b="1" dirty="0">
                <a:solidFill>
                  <a:schemeClr val="tx2"/>
                </a:solidFill>
              </a:rPr>
              <a:t>stabljiku</a:t>
            </a:r>
            <a:r>
              <a:rPr lang="hr-HR" sz="2400" dirty="0"/>
              <a:t> za rast u visinu i </a:t>
            </a:r>
            <a:r>
              <a:rPr lang="hr-HR" sz="2400" b="1" dirty="0">
                <a:solidFill>
                  <a:schemeClr val="tx2"/>
                </a:solidFill>
              </a:rPr>
              <a:t>korijen </a:t>
            </a:r>
            <a:r>
              <a:rPr lang="hr-HR" sz="2400" dirty="0"/>
              <a:t>kao oslonac.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Povećala se površina za fotosintezu te su tako nastali prvi </a:t>
            </a:r>
            <a:r>
              <a:rPr lang="hr-HR" sz="2400" b="1" dirty="0">
                <a:solidFill>
                  <a:schemeClr val="tx2"/>
                </a:solidFill>
              </a:rPr>
              <a:t>listovi </a:t>
            </a:r>
            <a:r>
              <a:rPr lang="hr-HR" sz="2400" dirty="0"/>
              <a:t>sa zaštitnom prevlakom.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Naknadne prilagodbe dovele su do razvoja sjemenke i ploda.</a:t>
            </a:r>
          </a:p>
        </p:txBody>
      </p:sp>
      <p:pic>
        <p:nvPicPr>
          <p:cNvPr id="4098" name="Picture 2" descr="Dandelion, Herbal, Medicinal, Medicine, Plant, Weed">
            <a:extLst>
              <a:ext uri="{FF2B5EF4-FFF2-40B4-BE49-F238E27FC236}">
                <a16:creationId xmlns:a16="http://schemas.microsoft.com/office/drawing/2014/main" xmlns="" id="{9EF5639F-2463-4944-B5F5-6DDC56BF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786361" cy="50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B90F17E-8C17-437A-98BC-8104324C8415}"/>
              </a:ext>
            </a:extLst>
          </p:cNvPr>
          <p:cNvSpPr txBox="1"/>
          <p:nvPr/>
        </p:nvSpPr>
        <p:spPr>
          <a:xfrm>
            <a:off x="6660232" y="61919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korijen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5F38F246-AAB9-4E22-8E12-604C3D1983E7}"/>
              </a:ext>
            </a:extLst>
          </p:cNvPr>
          <p:cNvSpPr txBox="1"/>
          <p:nvPr/>
        </p:nvSpPr>
        <p:spPr>
          <a:xfrm>
            <a:off x="4932040" y="458112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list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CD0077B-63D9-4411-8AF7-45F573F38FA0}"/>
              </a:ext>
            </a:extLst>
          </p:cNvPr>
          <p:cNvSpPr txBox="1"/>
          <p:nvPr/>
        </p:nvSpPr>
        <p:spPr>
          <a:xfrm>
            <a:off x="5185393" y="22048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cvijet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3537B24-5296-43D0-B1D6-C4CE51251829}"/>
              </a:ext>
            </a:extLst>
          </p:cNvPr>
          <p:cNvSpPr txBox="1"/>
          <p:nvPr/>
        </p:nvSpPr>
        <p:spPr>
          <a:xfrm>
            <a:off x="6551712" y="98072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plod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AF84607-DDFC-40C4-B740-C98D8B0C1890}"/>
              </a:ext>
            </a:extLst>
          </p:cNvPr>
          <p:cNvSpPr txBox="1"/>
          <p:nvPr/>
        </p:nvSpPr>
        <p:spPr>
          <a:xfrm>
            <a:off x="7958170" y="304369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stabljika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xmlns="" id="{02ADA991-02B7-4E0B-A05F-7B5D5DE712A4}"/>
              </a:ext>
            </a:extLst>
          </p:cNvPr>
          <p:cNvCxnSpPr/>
          <p:nvPr/>
        </p:nvCxnSpPr>
        <p:spPr>
          <a:xfrm flipV="1">
            <a:off x="5436096" y="4653136"/>
            <a:ext cx="648072" cy="117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xmlns="" id="{E9CE0C32-A293-4D45-AD95-B81662652ED9}"/>
              </a:ext>
            </a:extLst>
          </p:cNvPr>
          <p:cNvCxnSpPr>
            <a:cxnSpLocks/>
          </p:cNvCxnSpPr>
          <p:nvPr/>
        </p:nvCxnSpPr>
        <p:spPr>
          <a:xfrm flipV="1">
            <a:off x="7078573" y="5805264"/>
            <a:ext cx="0" cy="436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D8DED5AC-D904-412E-96F7-7381E76DD810}"/>
              </a:ext>
            </a:extLst>
          </p:cNvPr>
          <p:cNvCxnSpPr>
            <a:cxnSpLocks/>
          </p:cNvCxnSpPr>
          <p:nvPr/>
        </p:nvCxnSpPr>
        <p:spPr>
          <a:xfrm>
            <a:off x="5532541" y="2590665"/>
            <a:ext cx="455181" cy="488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xmlns="" id="{A6C049CB-3EF3-45CB-8F26-66FC2DCA2AE6}"/>
              </a:ext>
            </a:extLst>
          </p:cNvPr>
          <p:cNvCxnSpPr>
            <a:cxnSpLocks/>
          </p:cNvCxnSpPr>
          <p:nvPr/>
        </p:nvCxnSpPr>
        <p:spPr>
          <a:xfrm>
            <a:off x="6948264" y="134076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xmlns="" id="{72F2F3CA-06DF-4FC1-A7F2-C7BB937756C8}"/>
              </a:ext>
            </a:extLst>
          </p:cNvPr>
          <p:cNvCxnSpPr>
            <a:cxnSpLocks/>
          </p:cNvCxnSpPr>
          <p:nvPr/>
        </p:nvCxnSpPr>
        <p:spPr>
          <a:xfrm flipH="1">
            <a:off x="7333389" y="3413204"/>
            <a:ext cx="911019" cy="152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1133600" cy="9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786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E286392-855B-48EF-AC28-4328D9E63628}"/>
              </a:ext>
            </a:extLst>
          </p:cNvPr>
          <p:cNvSpPr txBox="1"/>
          <p:nvPr/>
        </p:nvSpPr>
        <p:spPr>
          <a:xfrm>
            <a:off x="539552" y="1268760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Prilagodbe životinja kopnenom načinu života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err="1"/>
              <a:t>Praoceani</a:t>
            </a:r>
            <a:r>
              <a:rPr lang="hr-HR" sz="2400" dirty="0"/>
              <a:t> su vrvjeli životom. U njemu su živjele i mnoge različite vrste riba. Neke od njih su živjele u nepovoljnim uvjetima (plitke vode koje povremeno presušuju).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Preživjele su samo one koje su razvile plivaći mjehur s pomoću kojeg su uzimale kisik iz zraka – </a:t>
            </a:r>
            <a:r>
              <a:rPr lang="hr-HR" sz="2400" b="1" dirty="0">
                <a:solidFill>
                  <a:schemeClr val="tx2"/>
                </a:solidFill>
              </a:rPr>
              <a:t>jednostavna pluća</a:t>
            </a:r>
            <a:r>
              <a:rPr lang="hr-HR" sz="2400" dirty="0"/>
              <a:t>.</a:t>
            </a:r>
          </a:p>
        </p:txBody>
      </p:sp>
      <p:pic>
        <p:nvPicPr>
          <p:cNvPr id="4" name="Slika 3" descr="Slika na kojoj se prikazuje voda, ocean, ptica, surfanje&#10;&#10;Opis je automatski generiran">
            <a:extLst>
              <a:ext uri="{FF2B5EF4-FFF2-40B4-BE49-F238E27FC236}">
                <a16:creationId xmlns:a16="http://schemas.microsoft.com/office/drawing/2014/main" xmlns="" id="{77AC0CCF-8CBA-43A5-AA9D-A4A3E847C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492837"/>
            <a:ext cx="4264954" cy="215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desno 4">
            <a:extLst>
              <a:ext uri="{FF2B5EF4-FFF2-40B4-BE49-F238E27FC236}">
                <a16:creationId xmlns:a16="http://schemas.microsoft.com/office/drawing/2014/main" xmlns="" id="{D8AB6598-D1FF-495D-BC8B-CCB63A58ADFF}"/>
              </a:ext>
            </a:extLst>
          </p:cNvPr>
          <p:cNvSpPr/>
          <p:nvPr/>
        </p:nvSpPr>
        <p:spPr>
          <a:xfrm>
            <a:off x="1691680" y="5085184"/>
            <a:ext cx="2664296" cy="1008112"/>
          </a:xfrm>
          <a:prstGeom prst="rightArrowCallout">
            <a:avLst>
              <a:gd name="adj1" fmla="val 20088"/>
              <a:gd name="adj2" fmla="val 19269"/>
              <a:gd name="adj3" fmla="val 25000"/>
              <a:gd name="adj4" fmla="val 76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Prikaz života u </a:t>
            </a:r>
            <a:r>
              <a:rPr lang="hr-HR" sz="2400" dirty="0" err="1"/>
              <a:t>praoceanima</a:t>
            </a:r>
            <a:r>
              <a:rPr lang="hr-HR" sz="2400" dirty="0"/>
              <a:t> 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2916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reptil, plaža, voda, pijesak&#10;&#10;Opis je automatski generiran">
            <a:extLst>
              <a:ext uri="{FF2B5EF4-FFF2-40B4-BE49-F238E27FC236}">
                <a16:creationId xmlns:a16="http://schemas.microsoft.com/office/drawing/2014/main" xmlns="" id="{1ADC0CC9-29E7-4ACA-B920-A397B69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3919736" cy="347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5D8673C-790C-44B3-BBFD-7B947198B2CA}"/>
              </a:ext>
            </a:extLst>
          </p:cNvPr>
          <p:cNvSpPr txBox="1"/>
          <p:nvPr/>
        </p:nvSpPr>
        <p:spPr>
          <a:xfrm>
            <a:off x="4355976" y="1196752"/>
            <a:ext cx="4330824" cy="5289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Ribe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prve</a:t>
            </a:r>
            <a:r>
              <a:rPr lang="en-US" sz="2800" dirty="0"/>
              <a:t> </a:t>
            </a:r>
            <a:r>
              <a:rPr lang="en-US" sz="2800" dirty="0" err="1"/>
              <a:t>počele</a:t>
            </a:r>
            <a:r>
              <a:rPr lang="en-US" sz="2800" dirty="0"/>
              <a:t> </a:t>
            </a:r>
            <a:r>
              <a:rPr lang="en-US" sz="2800" dirty="0" err="1"/>
              <a:t>izlaziti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kopno</a:t>
            </a:r>
            <a:r>
              <a:rPr lang="en-US" sz="2800" dirty="0"/>
              <a:t>, </a:t>
            </a:r>
            <a:r>
              <a:rPr lang="en-US" sz="2800" dirty="0" err="1"/>
              <a:t>osim</a:t>
            </a:r>
            <a:r>
              <a:rPr lang="en-US" sz="2800" dirty="0"/>
              <a:t> </a:t>
            </a:r>
            <a:r>
              <a:rPr lang="en-US" sz="2800" dirty="0" err="1"/>
              <a:t>jednostavnih</a:t>
            </a:r>
            <a:r>
              <a:rPr lang="en-US" sz="2800" dirty="0"/>
              <a:t> </a:t>
            </a:r>
            <a:r>
              <a:rPr lang="en-US" sz="2800" dirty="0" err="1"/>
              <a:t>pluća</a:t>
            </a:r>
            <a:r>
              <a:rPr lang="en-US" sz="2800" dirty="0"/>
              <a:t>, </a:t>
            </a:r>
            <a:r>
              <a:rPr lang="en-US" sz="2800" dirty="0" err="1"/>
              <a:t>imale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čvrste</a:t>
            </a:r>
            <a:r>
              <a:rPr lang="en-US" sz="2800" dirty="0"/>
              <a:t>, </a:t>
            </a:r>
            <a:r>
              <a:rPr lang="en-US" sz="2800" dirty="0" err="1"/>
              <a:t>mesnate</a:t>
            </a:r>
            <a:r>
              <a:rPr lang="en-US" sz="2800" dirty="0"/>
              <a:t> </a:t>
            </a:r>
            <a:r>
              <a:rPr lang="en-US" sz="2800" dirty="0" err="1"/>
              <a:t>peraje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snažnim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unutarnjim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kosturom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mišićima</a:t>
            </a:r>
            <a:r>
              <a:rPr lang="en-US" sz="2800" dirty="0"/>
              <a:t> s </a:t>
            </a:r>
            <a:r>
              <a:rPr lang="en-US" sz="2800" dirty="0" err="1"/>
              <a:t>pomoću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plivale</a:t>
            </a:r>
            <a:r>
              <a:rPr lang="en-US" sz="2800" dirty="0"/>
              <a:t>.</a:t>
            </a:r>
            <a:endParaRPr lang="hr-HR" sz="2800" dirty="0"/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/>
              <a:t>tih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se </a:t>
            </a:r>
            <a:r>
              <a:rPr lang="en-US" sz="2800" dirty="0" err="1"/>
              <a:t>paraja</a:t>
            </a:r>
            <a:r>
              <a:rPr lang="en-US" sz="2800" dirty="0"/>
              <a:t> </a:t>
            </a:r>
            <a:r>
              <a:rPr lang="en-US" sz="2800" dirty="0" err="1"/>
              <a:t>naposljetku</a:t>
            </a:r>
            <a:r>
              <a:rPr lang="en-US" sz="2800" dirty="0"/>
              <a:t> </a:t>
            </a:r>
            <a:r>
              <a:rPr lang="en-US" sz="2800" dirty="0" err="1"/>
              <a:t>razvili</a:t>
            </a:r>
            <a:r>
              <a:rPr lang="en-US" sz="2800" dirty="0"/>
              <a:t> </a:t>
            </a:r>
            <a:r>
              <a:rPr lang="en-US" sz="2800" dirty="0" err="1"/>
              <a:t>udovi</a:t>
            </a:r>
            <a:r>
              <a:rPr lang="en-US" sz="2800" dirty="0"/>
              <a:t> </a:t>
            </a:r>
            <a:r>
              <a:rPr lang="en-US" sz="2800" dirty="0" err="1"/>
              <a:t>kakve</a:t>
            </a:r>
            <a:r>
              <a:rPr lang="en-US" sz="2800" dirty="0"/>
              <a:t> </a:t>
            </a:r>
            <a:r>
              <a:rPr lang="en-US" sz="2800" dirty="0" err="1"/>
              <a:t>danas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četveronožne</a:t>
            </a:r>
            <a:r>
              <a:rPr lang="en-US" sz="2800" dirty="0"/>
              <a:t> </a:t>
            </a:r>
            <a:r>
              <a:rPr lang="en-US" sz="2800" dirty="0" err="1"/>
              <a:t>životinje</a:t>
            </a:r>
            <a:r>
              <a:rPr lang="en-US" sz="2800" dirty="0"/>
              <a:t>.</a:t>
            </a:r>
            <a:endParaRPr lang="hr-HR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800" dirty="0">
                <a:hlinkClick r:id="rId4"/>
              </a:rPr>
              <a:t>Istraži žive li ribe samo u vodi</a:t>
            </a:r>
            <a:endParaRPr lang="hr-HR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800" dirty="0"/>
              <a:t>Radna bilježnica </a:t>
            </a:r>
            <a:r>
              <a:rPr lang="hr-HR" sz="2800" dirty="0" smtClean="0"/>
              <a:t>51. stranica</a:t>
            </a:r>
            <a:endParaRPr lang="hr-HR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800" dirty="0"/>
          </a:p>
        </p:txBody>
      </p:sp>
      <p:sp>
        <p:nvSpPr>
          <p:cNvPr id="7" name="Oblačić: strelica prema gore 6">
            <a:extLst>
              <a:ext uri="{FF2B5EF4-FFF2-40B4-BE49-F238E27FC236}">
                <a16:creationId xmlns:a16="http://schemas.microsoft.com/office/drawing/2014/main" xmlns="" id="{F1B7ED5B-27A2-4FA9-9320-B39AC5B561F4}"/>
              </a:ext>
            </a:extLst>
          </p:cNvPr>
          <p:cNvSpPr/>
          <p:nvPr/>
        </p:nvSpPr>
        <p:spPr>
          <a:xfrm>
            <a:off x="971600" y="4365104"/>
            <a:ext cx="2660104" cy="1592388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Prikaz ribe s mesnatim perajama kako izlazi na kopno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6002DEF-2B3A-4F0E-BBC1-119B0583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5589240"/>
            <a:ext cx="711105" cy="6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870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498CF98-45A9-4C3B-83AD-9824166B4E10}"/>
              </a:ext>
            </a:extLst>
          </p:cNvPr>
          <p:cNvSpPr txBox="1"/>
          <p:nvPr/>
        </p:nvSpPr>
        <p:spPr>
          <a:xfrm>
            <a:off x="323528" y="112474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Sve te prilagodbe dovele su do razvoja prvih vodozemaca.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Današnji vodozemci nisu potpuno prilagođeni kopnenom načinu života. Nalazimo ih na vlažnim staništima i za razmnožavanje im je potrebna voda.</a:t>
            </a:r>
          </a:p>
        </p:txBody>
      </p:sp>
      <p:pic>
        <p:nvPicPr>
          <p:cNvPr id="4" name="Slika 3" descr="Slika na kojoj se prikazuje žaba, sjedenje, malo, stol&#10;&#10;Opis je automatski generiran">
            <a:extLst>
              <a:ext uri="{FF2B5EF4-FFF2-40B4-BE49-F238E27FC236}">
                <a16:creationId xmlns:a16="http://schemas.microsoft.com/office/drawing/2014/main" xmlns="" id="{C075934E-8AB2-4F5F-8F18-0A42DB857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40968"/>
            <a:ext cx="4751816" cy="34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:a16="http://schemas.microsoft.com/office/drawing/2014/main" xmlns="" id="{9C130218-B819-4591-AEFE-A7EC88B2E4B0}"/>
              </a:ext>
            </a:extLst>
          </p:cNvPr>
          <p:cNvSpPr/>
          <p:nvPr/>
        </p:nvSpPr>
        <p:spPr>
          <a:xfrm>
            <a:off x="5724128" y="4941168"/>
            <a:ext cx="2664296" cy="1300211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Jajašca žabe</a:t>
            </a:r>
          </a:p>
        </p:txBody>
      </p:sp>
    </p:spTree>
    <p:extLst>
      <p:ext uri="{BB962C8B-B14F-4D97-AF65-F5344CB8AC3E}">
        <p14:creationId xmlns:p14="http://schemas.microsoft.com/office/powerpoint/2010/main" xmlns="" val="100036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7154303-75CD-4B4A-8108-3ACDEE0692A5}"/>
              </a:ext>
            </a:extLst>
          </p:cNvPr>
          <p:cNvSpPr txBox="1"/>
          <p:nvPr/>
        </p:nvSpPr>
        <p:spPr>
          <a:xfrm>
            <a:off x="467544" y="126876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Zbog promjene životnih uvjeta neki su davni vodozemci razvili nove prilagodbe koje smanjuju ovisnost o vodi.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Tako su se razvili gmazovi koji imaju suhu kožu pokrivenu ljuskama i jaja s čvrstom ljuskom.</a:t>
            </a:r>
          </a:p>
        </p:txBody>
      </p:sp>
      <p:pic>
        <p:nvPicPr>
          <p:cNvPr id="4" name="Slika 3" descr="Slika na kojoj se prikazuje reptil, kornjača, na otvorenom, stijena&#10;&#10;Opis je automatski generiran">
            <a:extLst>
              <a:ext uri="{FF2B5EF4-FFF2-40B4-BE49-F238E27FC236}">
                <a16:creationId xmlns:a16="http://schemas.microsoft.com/office/drawing/2014/main" xmlns="" id="{F83F7AEE-15EB-4372-84A7-1823878C5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924944"/>
            <a:ext cx="4895832" cy="367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xmlns="" id="{A999EEB5-C7B3-42B9-AA21-64019ED9FBB1}"/>
              </a:ext>
            </a:extLst>
          </p:cNvPr>
          <p:cNvSpPr/>
          <p:nvPr/>
        </p:nvSpPr>
        <p:spPr>
          <a:xfrm>
            <a:off x="683568" y="3645024"/>
            <a:ext cx="3888432" cy="201622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Tko su bili najpoznatiji gmazovi u prošlosti? Zašto su izumrli?</a:t>
            </a:r>
          </a:p>
        </p:txBody>
      </p:sp>
    </p:spTree>
    <p:extLst>
      <p:ext uri="{BB962C8B-B14F-4D97-AF65-F5344CB8AC3E}">
        <p14:creationId xmlns:p14="http://schemas.microsoft.com/office/powerpoint/2010/main" xmlns="" val="21522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438</Words>
  <Application>Microsoft Office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ISTRAŽUJEMO VAŽNOST ZRAKA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ZRAKA </dc:title>
  <dc:creator>Doroteja Domjanović-Horvat</dc:creator>
  <cp:lastModifiedBy>sk-mpovalec</cp:lastModifiedBy>
  <cp:revision>13</cp:revision>
  <dcterms:created xsi:type="dcterms:W3CDTF">2020-12-07T16:09:42Z</dcterms:created>
  <dcterms:modified xsi:type="dcterms:W3CDTF">2021-08-11T10:20:15Z</dcterms:modified>
</cp:coreProperties>
</file>